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8" r:id="rId3"/>
    <p:sldId id="264" r:id="rId4"/>
    <p:sldId id="265" r:id="rId5"/>
    <p:sldId id="266"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746" autoAdjust="0"/>
  </p:normalViewPr>
  <p:slideViewPr>
    <p:cSldViewPr snapToGrid="0">
      <p:cViewPr varScale="1">
        <p:scale>
          <a:sx n="59" d="100"/>
          <a:sy n="59" d="100"/>
        </p:scale>
        <p:origin x="11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51CC67-72CE-45AC-9AC6-FA901D109231}" type="datetimeFigureOut">
              <a:rPr lang="en-US" smtClean="0"/>
              <a:t>7/11/2018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45313-B5E5-47D0-9965-D71F84C66364}" type="slidenum">
              <a:rPr lang="en-US" smtClean="0"/>
              <a:t>‹#›</a:t>
            </a:fld>
            <a:endParaRPr lang="en-US"/>
          </a:p>
        </p:txBody>
      </p:sp>
    </p:spTree>
    <p:extLst>
      <p:ext uri="{BB962C8B-B14F-4D97-AF65-F5344CB8AC3E}">
        <p14:creationId xmlns:p14="http://schemas.microsoft.com/office/powerpoint/2010/main" val="3992409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Eating offers the human body the nourishment it requires for survival. However, while food is important, not all foods are suitable for human consumption. According to the World Health Organization, the adult obesity rate stands at 35 percent in America. This is attributed to the poor choice of food and lack of physical exercise. Availability of junk foods has led people to ignore the fact that having a balanced diet enhances their health. WHO further states that 37% of Americans die each year as a result of chronic illnesses like cancer and heart failure. These diseases are prone in obese individuals. What people eat as stated by Mann and </a:t>
            </a:r>
            <a:r>
              <a:rPr lang="en-US" dirty="0" err="1"/>
              <a:t>Truswell</a:t>
            </a:r>
            <a:r>
              <a:rPr lang="en-US" dirty="0"/>
              <a:t> (2017) mainly impacts the way the body functions. Poor eating habits interfere with both the physical and mental aspects of the body. Therefore, eating a healthy diet positively affects the body as people feel better and perform their daily activities perfectly. Healthy eating balances the body and allows people to function efficiently. </a:t>
            </a:r>
          </a:p>
        </p:txBody>
      </p:sp>
      <p:sp>
        <p:nvSpPr>
          <p:cNvPr id="4" name="Slide Number Placeholder 3"/>
          <p:cNvSpPr>
            <a:spLocks noGrp="1"/>
          </p:cNvSpPr>
          <p:nvPr>
            <p:ph type="sldNum" sz="quarter" idx="10"/>
          </p:nvPr>
        </p:nvSpPr>
        <p:spPr/>
        <p:txBody>
          <a:bodyPr/>
          <a:lstStyle/>
          <a:p>
            <a:fld id="{9E645313-B5E5-47D0-9965-D71F84C66364}" type="slidenum">
              <a:rPr lang="en-US" smtClean="0"/>
              <a:t>3</a:t>
            </a:fld>
            <a:endParaRPr lang="en-US"/>
          </a:p>
        </p:txBody>
      </p:sp>
    </p:spTree>
    <p:extLst>
      <p:ext uri="{BB962C8B-B14F-4D97-AF65-F5344CB8AC3E}">
        <p14:creationId xmlns:p14="http://schemas.microsoft.com/office/powerpoint/2010/main" val="404059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According to </a:t>
            </a:r>
            <a:r>
              <a:rPr lang="en-US" dirty="0" err="1"/>
              <a:t>Whayne</a:t>
            </a:r>
            <a:r>
              <a:rPr lang="en-US" dirty="0"/>
              <a:t> (2015), a healthy diet that incorporates a variety of foods rich in nutrients like proteins, minerals, vitamins, and carbohydrates enhances growth and development of the body. Other than improving growth and development, proper nutrition prevents the development of eye complications and any issues related to digestion. As humans eat fruits and vegetables, they take in sufficient nutrients that first the growth of bacteria that results in diseases. </a:t>
            </a:r>
          </a:p>
        </p:txBody>
      </p:sp>
      <p:sp>
        <p:nvSpPr>
          <p:cNvPr id="4" name="Slide Number Placeholder 3"/>
          <p:cNvSpPr>
            <a:spLocks noGrp="1"/>
          </p:cNvSpPr>
          <p:nvPr>
            <p:ph type="sldNum" sz="quarter" idx="10"/>
          </p:nvPr>
        </p:nvSpPr>
        <p:spPr/>
        <p:txBody>
          <a:bodyPr/>
          <a:lstStyle/>
          <a:p>
            <a:fld id="{9E645313-B5E5-47D0-9965-D71F84C66364}" type="slidenum">
              <a:rPr lang="en-US" smtClean="0"/>
              <a:t>4</a:t>
            </a:fld>
            <a:endParaRPr lang="en-US"/>
          </a:p>
        </p:txBody>
      </p:sp>
    </p:spTree>
    <p:extLst>
      <p:ext uri="{BB962C8B-B14F-4D97-AF65-F5344CB8AC3E}">
        <p14:creationId xmlns:p14="http://schemas.microsoft.com/office/powerpoint/2010/main" val="2750916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As earlier indicated, the U.S. is experiencing a high rate of chronic diseases that are attributed to obesity. Obesity is not the only illness associated with poor nutrition. Eating more or less of specific nutrients leads to a variety of health issues. For instance, lack of calcium results in osteoporosis or weakened bones. Taking in more fats results in cardiovascular disease and fewer fruits and vegetables in a person’s diet puts them at risk of developing cancer. As such, having food from a variety of sources ensures that the body has sufficient nutrients to avoid these diseases (</a:t>
            </a:r>
            <a:r>
              <a:rPr lang="en-US" dirty="0" err="1"/>
              <a:t>Whayne</a:t>
            </a:r>
            <a:r>
              <a:rPr lang="en-US" dirty="0"/>
              <a:t>, 2015). Amidst the prevention of chronic diseases is the control of weight. Taking in healthy calories ensures that an individual’s weight remains steady. </a:t>
            </a:r>
          </a:p>
        </p:txBody>
      </p:sp>
      <p:sp>
        <p:nvSpPr>
          <p:cNvPr id="4" name="Slide Number Placeholder 3"/>
          <p:cNvSpPr>
            <a:spLocks noGrp="1"/>
          </p:cNvSpPr>
          <p:nvPr>
            <p:ph type="sldNum" sz="quarter" idx="10"/>
          </p:nvPr>
        </p:nvSpPr>
        <p:spPr/>
        <p:txBody>
          <a:bodyPr/>
          <a:lstStyle/>
          <a:p>
            <a:fld id="{9E645313-B5E5-47D0-9965-D71F84C66364}" type="slidenum">
              <a:rPr lang="en-US" smtClean="0"/>
              <a:t>5</a:t>
            </a:fld>
            <a:endParaRPr lang="en-US"/>
          </a:p>
        </p:txBody>
      </p:sp>
    </p:spTree>
    <p:extLst>
      <p:ext uri="{BB962C8B-B14F-4D97-AF65-F5344CB8AC3E}">
        <p14:creationId xmlns:p14="http://schemas.microsoft.com/office/powerpoint/2010/main" val="54138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Other than control of weight, prevention of eye issues, chronic diseases and enhancement of growth, proper nutrition leads to a healthy body. As indicated by </a:t>
            </a:r>
            <a:r>
              <a:rPr lang="en-US" dirty="0" err="1"/>
              <a:t>Branca</a:t>
            </a:r>
            <a:r>
              <a:rPr lang="en-US" dirty="0"/>
              <a:t> and Ellis (2017), nutrients in vegetables and fruits support the daily activities of a person and protect the human cells from environmental damage. Proteins help in the construction of injured tissues and enhance the immune system. Healthy carbohydrates from natural foods like potatoes fuel the body and give a person energy to participate in various activities (</a:t>
            </a:r>
            <a:r>
              <a:rPr lang="en-US" dirty="0" err="1"/>
              <a:t>Branca</a:t>
            </a:r>
            <a:r>
              <a:rPr lang="en-US" dirty="0"/>
              <a:t> &amp; Ellis, 2017). </a:t>
            </a:r>
          </a:p>
        </p:txBody>
      </p:sp>
      <p:sp>
        <p:nvSpPr>
          <p:cNvPr id="4" name="Slide Number Placeholder 3"/>
          <p:cNvSpPr>
            <a:spLocks noGrp="1"/>
          </p:cNvSpPr>
          <p:nvPr>
            <p:ph type="sldNum" sz="quarter" idx="10"/>
          </p:nvPr>
        </p:nvSpPr>
        <p:spPr/>
        <p:txBody>
          <a:bodyPr/>
          <a:lstStyle/>
          <a:p>
            <a:fld id="{9E645313-B5E5-47D0-9965-D71F84C66364}" type="slidenum">
              <a:rPr lang="en-US" smtClean="0"/>
              <a:t>6</a:t>
            </a:fld>
            <a:endParaRPr lang="en-US"/>
          </a:p>
        </p:txBody>
      </p:sp>
    </p:spTree>
    <p:extLst>
      <p:ext uri="{BB962C8B-B14F-4D97-AF65-F5344CB8AC3E}">
        <p14:creationId xmlns:p14="http://schemas.microsoft.com/office/powerpoint/2010/main" val="2340825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summary, WHO reports that America has a high rate of obesity and this is as a result of poor nutrition. Eating foods that have nutritional value results in the prevention of diseases including cancer, poor eyesight, weakened bones and heart diseases. However, individuals can avoid these health issues by eating healthy foods that incorporate fruits, vegetables, water, and cereals. Proper nutrition helps individuals achieve and maintain a healthy weight which reduces the risk of developing chronic illnesses. </a:t>
            </a:r>
          </a:p>
        </p:txBody>
      </p:sp>
      <p:sp>
        <p:nvSpPr>
          <p:cNvPr id="4" name="Slide Number Placeholder 3"/>
          <p:cNvSpPr>
            <a:spLocks noGrp="1"/>
          </p:cNvSpPr>
          <p:nvPr>
            <p:ph type="sldNum" sz="quarter" idx="10"/>
          </p:nvPr>
        </p:nvSpPr>
        <p:spPr/>
        <p:txBody>
          <a:bodyPr/>
          <a:lstStyle/>
          <a:p>
            <a:fld id="{9E645313-B5E5-47D0-9965-D71F84C66364}" type="slidenum">
              <a:rPr lang="en-US" smtClean="0"/>
              <a:t>7</a:t>
            </a:fld>
            <a:endParaRPr lang="en-US"/>
          </a:p>
        </p:txBody>
      </p:sp>
    </p:spTree>
    <p:extLst>
      <p:ext uri="{BB962C8B-B14F-4D97-AF65-F5344CB8AC3E}">
        <p14:creationId xmlns:p14="http://schemas.microsoft.com/office/powerpoint/2010/main" val="1460360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645313-B5E5-47D0-9965-D71F84C66364}" type="slidenum">
              <a:rPr lang="en-US" smtClean="0"/>
              <a:t>8</a:t>
            </a:fld>
            <a:endParaRPr lang="en-US"/>
          </a:p>
        </p:txBody>
      </p:sp>
    </p:spTree>
    <p:extLst>
      <p:ext uri="{BB962C8B-B14F-4D97-AF65-F5344CB8AC3E}">
        <p14:creationId xmlns:p14="http://schemas.microsoft.com/office/powerpoint/2010/main" val="3958903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7/11/2018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7DE3-7DE3-49C1-B5D3-B03ED6A4AE98}"/>
              </a:ext>
            </a:extLst>
          </p:cNvPr>
          <p:cNvSpPr>
            <a:spLocks noGrp="1"/>
          </p:cNvSpPr>
          <p:nvPr>
            <p:ph type="ctrTitle"/>
          </p:nvPr>
        </p:nvSpPr>
        <p:spPr/>
        <p:txBody>
          <a:bodyPr/>
          <a:lstStyle/>
          <a:p>
            <a:r>
              <a:rPr lang="en-US" dirty="0"/>
              <a:t>Informative Speech on Effects of Healthy Eating</a:t>
            </a:r>
          </a:p>
        </p:txBody>
      </p:sp>
      <p:sp>
        <p:nvSpPr>
          <p:cNvPr id="3" name="Subtitle 2">
            <a:extLst>
              <a:ext uri="{FF2B5EF4-FFF2-40B4-BE49-F238E27FC236}">
                <a16:creationId xmlns:a16="http://schemas.microsoft.com/office/drawing/2014/main" id="{008A73D3-9554-46BE-AC07-376F106855FB}"/>
              </a:ext>
            </a:extLst>
          </p:cNvPr>
          <p:cNvSpPr>
            <a:spLocks noGrp="1"/>
          </p:cNvSpPr>
          <p:nvPr>
            <p:ph type="subTitle" idx="1"/>
          </p:nvPr>
        </p:nvSpPr>
        <p:spPr/>
        <p:txBody>
          <a:bodyPr>
            <a:normAutofit/>
          </a:bodyPr>
          <a:lstStyle/>
          <a:p>
            <a:pPr algn="ctr"/>
            <a:r>
              <a:rPr lang="en-US" sz="2400" dirty="0"/>
              <a:t>Student’s Name</a:t>
            </a:r>
          </a:p>
          <a:p>
            <a:pPr algn="ctr"/>
            <a:r>
              <a:rPr lang="en-US" sz="2400" dirty="0"/>
              <a:t>Institutional Affiliation</a:t>
            </a:r>
          </a:p>
        </p:txBody>
      </p:sp>
    </p:spTree>
    <p:extLst>
      <p:ext uri="{BB962C8B-B14F-4D97-AF65-F5344CB8AC3E}">
        <p14:creationId xmlns:p14="http://schemas.microsoft.com/office/powerpoint/2010/main" val="1507973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717E98-BC96-4666-B53F-9C92270D03E6}"/>
              </a:ext>
            </a:extLst>
          </p:cNvPr>
          <p:cNvSpPr>
            <a:spLocks noGrp="1"/>
          </p:cNvSpPr>
          <p:nvPr>
            <p:ph idx="1"/>
          </p:nvPr>
        </p:nvSpPr>
        <p:spPr/>
        <p:txBody>
          <a:bodyPr>
            <a:normAutofit lnSpcReduction="10000"/>
          </a:bodyPr>
          <a:lstStyle/>
          <a:p>
            <a:pPr>
              <a:lnSpc>
                <a:spcPct val="150000"/>
              </a:lnSpc>
            </a:pPr>
            <a:r>
              <a:rPr lang="en-US" sz="2400" b="1" dirty="0"/>
              <a:t>Specific Purpose: </a:t>
            </a:r>
            <a:r>
              <a:rPr lang="en-US" sz="2400" dirty="0"/>
              <a:t>To  explain to the audience the importance of eating healthier foods in the wake of chronic illnesses.</a:t>
            </a:r>
          </a:p>
          <a:p>
            <a:pPr>
              <a:lnSpc>
                <a:spcPct val="150000"/>
              </a:lnSpc>
            </a:pPr>
            <a:r>
              <a:rPr lang="en-US" sz="2400" b="1" dirty="0"/>
              <a:t>Central concept: </a:t>
            </a:r>
            <a:r>
              <a:rPr lang="en-US" sz="2400" dirty="0"/>
              <a:t>Good nutrition is an essential part of living a healthy lifestyle as it helps individuals achieve and maintain a healthy weight which reduces the risk of developing chronic illnesses. </a:t>
            </a:r>
          </a:p>
        </p:txBody>
      </p:sp>
      <p:sp>
        <p:nvSpPr>
          <p:cNvPr id="5" name="Title 4">
            <a:extLst>
              <a:ext uri="{FF2B5EF4-FFF2-40B4-BE49-F238E27FC236}">
                <a16:creationId xmlns:a16="http://schemas.microsoft.com/office/drawing/2014/main" id="{F75071FC-BC91-41BA-8A54-2B7503F8CAD0}"/>
              </a:ext>
            </a:extLst>
          </p:cNvPr>
          <p:cNvSpPr>
            <a:spLocks noGrp="1"/>
          </p:cNvSpPr>
          <p:nvPr>
            <p:ph type="title"/>
          </p:nvPr>
        </p:nvSpPr>
        <p:spPr>
          <a:xfrm>
            <a:off x="677334" y="609600"/>
            <a:ext cx="8596668" cy="1320800"/>
          </a:xfrm>
        </p:spPr>
        <p:txBody>
          <a:bodyPr/>
          <a:lstStyle/>
          <a:p>
            <a:r>
              <a:rPr lang="en-US" dirty="0"/>
              <a:t>General Purpose: To Inform </a:t>
            </a:r>
          </a:p>
        </p:txBody>
      </p:sp>
    </p:spTree>
    <p:extLst>
      <p:ext uri="{BB962C8B-B14F-4D97-AF65-F5344CB8AC3E}">
        <p14:creationId xmlns:p14="http://schemas.microsoft.com/office/powerpoint/2010/main" val="54284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F500-B994-4851-A72F-A67F001F2ABA}"/>
              </a:ext>
            </a:extLst>
          </p:cNvPr>
          <p:cNvSpPr>
            <a:spLocks noGrp="1"/>
          </p:cNvSpPr>
          <p:nvPr>
            <p:ph type="title"/>
          </p:nvPr>
        </p:nvSpPr>
        <p:spPr/>
        <p:txBody>
          <a:bodyPr/>
          <a:lstStyle/>
          <a:p>
            <a:r>
              <a:rPr lang="en-US" dirty="0"/>
              <a:t>Introduction</a:t>
            </a:r>
          </a:p>
        </p:txBody>
      </p:sp>
      <p:sp>
        <p:nvSpPr>
          <p:cNvPr id="3" name="Text Placeholder 2">
            <a:extLst>
              <a:ext uri="{FF2B5EF4-FFF2-40B4-BE49-F238E27FC236}">
                <a16:creationId xmlns:a16="http://schemas.microsoft.com/office/drawing/2014/main" id="{577CCEFA-6C52-412D-B3D0-A47B77456996}"/>
              </a:ext>
            </a:extLst>
          </p:cNvPr>
          <p:cNvSpPr>
            <a:spLocks noGrp="1"/>
          </p:cNvSpPr>
          <p:nvPr>
            <p:ph type="body" idx="1"/>
          </p:nvPr>
        </p:nvSpPr>
        <p:spPr/>
        <p:txBody>
          <a:bodyPr/>
          <a:lstStyle/>
          <a:p>
            <a:endParaRPr lang="en-US"/>
          </a:p>
        </p:txBody>
      </p:sp>
      <p:sp>
        <p:nvSpPr>
          <p:cNvPr id="4" name="Content Placeholder 3">
            <a:extLst>
              <a:ext uri="{FF2B5EF4-FFF2-40B4-BE49-F238E27FC236}">
                <a16:creationId xmlns:a16="http://schemas.microsoft.com/office/drawing/2014/main" id="{A37E92D1-E78F-4204-B650-4E955813FB98}"/>
              </a:ext>
            </a:extLst>
          </p:cNvPr>
          <p:cNvSpPr>
            <a:spLocks noGrp="1"/>
          </p:cNvSpPr>
          <p:nvPr>
            <p:ph sz="half" idx="2"/>
          </p:nvPr>
        </p:nvSpPr>
        <p:spPr/>
        <p:txBody>
          <a:bodyPr>
            <a:normAutofit fontScale="70000" lnSpcReduction="20000"/>
          </a:bodyPr>
          <a:lstStyle/>
          <a:p>
            <a:pPr>
              <a:lnSpc>
                <a:spcPct val="150000"/>
              </a:lnSpc>
              <a:buFont typeface="Wingdings" panose="05000000000000000000" pitchFamily="2" charset="2"/>
              <a:buChar char="Ø"/>
            </a:pPr>
            <a:r>
              <a:rPr lang="en-US" sz="2100" dirty="0"/>
              <a:t>Have you ever wondered why life expectancy does not grow? </a:t>
            </a:r>
          </a:p>
          <a:p>
            <a:pPr>
              <a:lnSpc>
                <a:spcPct val="150000"/>
              </a:lnSpc>
              <a:buFont typeface="Wingdings" panose="05000000000000000000" pitchFamily="2" charset="2"/>
              <a:buChar char="Ø"/>
            </a:pPr>
            <a:r>
              <a:rPr lang="en-US" sz="2100" dirty="0"/>
              <a:t>Maybe it is because green vegetables and fruits does not have a pleasant smell like that of bacon. </a:t>
            </a:r>
          </a:p>
          <a:p>
            <a:pPr>
              <a:lnSpc>
                <a:spcPct val="150000"/>
              </a:lnSpc>
              <a:buFont typeface="Wingdings" panose="05000000000000000000" pitchFamily="2" charset="2"/>
              <a:buChar char="Ø"/>
            </a:pPr>
            <a:r>
              <a:rPr lang="en-US" sz="2100" dirty="0"/>
              <a:t>People ignore that having a balanced diet equals a healthy lifestyle</a:t>
            </a:r>
          </a:p>
          <a:p>
            <a:pPr>
              <a:lnSpc>
                <a:spcPct val="150000"/>
              </a:lnSpc>
              <a:buFont typeface="Wingdings" panose="05000000000000000000" pitchFamily="2" charset="2"/>
              <a:buChar char="Ø"/>
            </a:pPr>
            <a:r>
              <a:rPr lang="en-US" sz="2100" dirty="0"/>
              <a:t>The rate of chronic illnesses continue to rise (Mann &amp; </a:t>
            </a:r>
            <a:r>
              <a:rPr lang="en-US" sz="2100" dirty="0" err="1"/>
              <a:t>Truswell</a:t>
            </a:r>
            <a:r>
              <a:rPr lang="en-US" sz="2100" dirty="0"/>
              <a:t>, 2017). </a:t>
            </a:r>
          </a:p>
          <a:p>
            <a:endParaRPr lang="en-US" dirty="0"/>
          </a:p>
        </p:txBody>
      </p:sp>
      <p:sp>
        <p:nvSpPr>
          <p:cNvPr id="5" name="Text Placeholder 4">
            <a:extLst>
              <a:ext uri="{FF2B5EF4-FFF2-40B4-BE49-F238E27FC236}">
                <a16:creationId xmlns:a16="http://schemas.microsoft.com/office/drawing/2014/main" id="{42BA8B0A-79E0-4E25-9DB6-33615CA0F4AB}"/>
              </a:ext>
            </a:extLst>
          </p:cNvPr>
          <p:cNvSpPr>
            <a:spLocks noGrp="1"/>
          </p:cNvSpPr>
          <p:nvPr>
            <p:ph type="body" sz="quarter" idx="3"/>
          </p:nvPr>
        </p:nvSpPr>
        <p:spPr/>
        <p:txBody>
          <a:bodyPr/>
          <a:lstStyle/>
          <a:p>
            <a:endParaRPr lang="en-US"/>
          </a:p>
        </p:txBody>
      </p:sp>
      <p:pic>
        <p:nvPicPr>
          <p:cNvPr id="8" name="Content Placeholder 7">
            <a:extLst>
              <a:ext uri="{FF2B5EF4-FFF2-40B4-BE49-F238E27FC236}">
                <a16:creationId xmlns:a16="http://schemas.microsoft.com/office/drawing/2014/main" id="{62D6A5DA-EAD3-4721-B7F4-68141E393ECF}"/>
              </a:ext>
            </a:extLst>
          </p:cNvPr>
          <p:cNvPicPr>
            <a:picLocks noGrp="1" noChangeAspect="1"/>
          </p:cNvPicPr>
          <p:nvPr>
            <p:ph sz="quarter" idx="4"/>
          </p:nvPr>
        </p:nvPicPr>
        <p:blipFill>
          <a:blip r:embed="rId3"/>
          <a:stretch>
            <a:fillRect/>
          </a:stretch>
        </p:blipFill>
        <p:spPr>
          <a:xfrm>
            <a:off x="5088378" y="2737246"/>
            <a:ext cx="4185623" cy="3511154"/>
          </a:xfrm>
        </p:spPr>
      </p:pic>
    </p:spTree>
    <p:extLst>
      <p:ext uri="{BB962C8B-B14F-4D97-AF65-F5344CB8AC3E}">
        <p14:creationId xmlns:p14="http://schemas.microsoft.com/office/powerpoint/2010/main" val="204261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AD1D5-6D26-4864-B3B0-F43C229EC0EF}"/>
              </a:ext>
            </a:extLst>
          </p:cNvPr>
          <p:cNvSpPr>
            <a:spLocks noGrp="1"/>
          </p:cNvSpPr>
          <p:nvPr>
            <p:ph type="title"/>
          </p:nvPr>
        </p:nvSpPr>
        <p:spPr/>
        <p:txBody>
          <a:bodyPr/>
          <a:lstStyle/>
          <a:p>
            <a:r>
              <a:rPr lang="en-US" dirty="0"/>
              <a:t>Effects of Healthy Eating Habits</a:t>
            </a:r>
          </a:p>
        </p:txBody>
      </p:sp>
      <p:sp>
        <p:nvSpPr>
          <p:cNvPr id="3" name="Text Placeholder 2">
            <a:extLst>
              <a:ext uri="{FF2B5EF4-FFF2-40B4-BE49-F238E27FC236}">
                <a16:creationId xmlns:a16="http://schemas.microsoft.com/office/drawing/2014/main" id="{27ADDFF0-BE1B-44B3-8847-315CAB1D196B}"/>
              </a:ext>
            </a:extLst>
          </p:cNvPr>
          <p:cNvSpPr>
            <a:spLocks noGrp="1"/>
          </p:cNvSpPr>
          <p:nvPr>
            <p:ph type="body" idx="1"/>
          </p:nvPr>
        </p:nvSpPr>
        <p:spPr/>
        <p:txBody>
          <a:bodyPr/>
          <a:lstStyle/>
          <a:p>
            <a:endParaRPr lang="en-US"/>
          </a:p>
        </p:txBody>
      </p:sp>
      <p:pic>
        <p:nvPicPr>
          <p:cNvPr id="8" name="Content Placeholder 7">
            <a:extLst>
              <a:ext uri="{FF2B5EF4-FFF2-40B4-BE49-F238E27FC236}">
                <a16:creationId xmlns:a16="http://schemas.microsoft.com/office/drawing/2014/main" id="{E0AE35A1-34A0-4F1B-A974-B20DAAB82AE1}"/>
              </a:ext>
            </a:extLst>
          </p:cNvPr>
          <p:cNvPicPr>
            <a:picLocks noGrp="1" noChangeAspect="1"/>
          </p:cNvPicPr>
          <p:nvPr>
            <p:ph sz="half" idx="2"/>
          </p:nvPr>
        </p:nvPicPr>
        <p:blipFill>
          <a:blip r:embed="rId3"/>
          <a:stretch>
            <a:fillRect/>
          </a:stretch>
        </p:blipFill>
        <p:spPr>
          <a:xfrm>
            <a:off x="1" y="2737245"/>
            <a:ext cx="4861368" cy="3511155"/>
          </a:xfrm>
        </p:spPr>
      </p:pic>
      <p:sp>
        <p:nvSpPr>
          <p:cNvPr id="5" name="Text Placeholder 4">
            <a:extLst>
              <a:ext uri="{FF2B5EF4-FFF2-40B4-BE49-F238E27FC236}">
                <a16:creationId xmlns:a16="http://schemas.microsoft.com/office/drawing/2014/main" id="{91F26B47-CD46-4A98-B328-FD5C8F26BE90}"/>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10DDF509-4FE0-4CA5-A8A1-024815BCF08F}"/>
              </a:ext>
            </a:extLst>
          </p:cNvPr>
          <p:cNvSpPr>
            <a:spLocks noGrp="1"/>
          </p:cNvSpPr>
          <p:nvPr>
            <p:ph sz="quarter" idx="4"/>
          </p:nvPr>
        </p:nvSpPr>
        <p:spPr>
          <a:xfrm>
            <a:off x="5334906" y="2737245"/>
            <a:ext cx="3939095" cy="3304117"/>
          </a:xfrm>
        </p:spPr>
        <p:txBody>
          <a:bodyPr/>
          <a:lstStyle/>
          <a:p>
            <a:pPr>
              <a:lnSpc>
                <a:spcPct val="150000"/>
              </a:lnSpc>
            </a:pPr>
            <a:r>
              <a:rPr lang="en-US" dirty="0"/>
              <a:t>Eating healthy enhances growth and development of the body.</a:t>
            </a:r>
          </a:p>
          <a:p>
            <a:pPr>
              <a:lnSpc>
                <a:spcPct val="150000"/>
              </a:lnSpc>
            </a:pPr>
            <a:r>
              <a:rPr lang="en-US" dirty="0"/>
              <a:t>It prevents complications of the eye and the digestive system (</a:t>
            </a:r>
            <a:r>
              <a:rPr lang="en-US" dirty="0" err="1"/>
              <a:t>Whayne</a:t>
            </a:r>
            <a:r>
              <a:rPr lang="en-US" dirty="0"/>
              <a:t>, 2015).</a:t>
            </a:r>
          </a:p>
          <a:p>
            <a:endParaRPr lang="en-US" dirty="0"/>
          </a:p>
        </p:txBody>
      </p:sp>
    </p:spTree>
    <p:extLst>
      <p:ext uri="{BB962C8B-B14F-4D97-AF65-F5344CB8AC3E}">
        <p14:creationId xmlns:p14="http://schemas.microsoft.com/office/powerpoint/2010/main" val="572261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92291-AE6B-4FB7-AC8C-A47218C263D0}"/>
              </a:ext>
            </a:extLst>
          </p:cNvPr>
          <p:cNvSpPr>
            <a:spLocks noGrp="1"/>
          </p:cNvSpPr>
          <p:nvPr>
            <p:ph type="title"/>
          </p:nvPr>
        </p:nvSpPr>
        <p:spPr>
          <a:xfrm>
            <a:off x="677334" y="514924"/>
            <a:ext cx="3854528" cy="2262146"/>
          </a:xfrm>
        </p:spPr>
        <p:txBody>
          <a:bodyPr>
            <a:normAutofit/>
          </a:bodyPr>
          <a:lstStyle/>
          <a:p>
            <a:r>
              <a:rPr lang="en-US" sz="4000" dirty="0"/>
              <a:t>Effects of Healthy Eating Habits</a:t>
            </a:r>
          </a:p>
        </p:txBody>
      </p:sp>
      <p:pic>
        <p:nvPicPr>
          <p:cNvPr id="6" name="Content Placeholder 5">
            <a:extLst>
              <a:ext uri="{FF2B5EF4-FFF2-40B4-BE49-F238E27FC236}">
                <a16:creationId xmlns:a16="http://schemas.microsoft.com/office/drawing/2014/main" id="{03EE4E2F-2D96-4346-A19A-8D6F08AC4D70}"/>
              </a:ext>
            </a:extLst>
          </p:cNvPr>
          <p:cNvPicPr>
            <a:picLocks noGrp="1" noChangeAspect="1"/>
          </p:cNvPicPr>
          <p:nvPr>
            <p:ph idx="1"/>
          </p:nvPr>
        </p:nvPicPr>
        <p:blipFill>
          <a:blip r:embed="rId3"/>
          <a:stretch>
            <a:fillRect/>
          </a:stretch>
        </p:blipFill>
        <p:spPr>
          <a:xfrm>
            <a:off x="4686301" y="751114"/>
            <a:ext cx="5339442" cy="3837215"/>
          </a:xfrm>
        </p:spPr>
      </p:pic>
      <p:sp>
        <p:nvSpPr>
          <p:cNvPr id="4" name="Text Placeholder 3">
            <a:extLst>
              <a:ext uri="{FF2B5EF4-FFF2-40B4-BE49-F238E27FC236}">
                <a16:creationId xmlns:a16="http://schemas.microsoft.com/office/drawing/2014/main" id="{7CB0BE87-2CFD-4D1D-AFAF-BD74208A6E68}"/>
              </a:ext>
            </a:extLst>
          </p:cNvPr>
          <p:cNvSpPr>
            <a:spLocks noGrp="1"/>
          </p:cNvSpPr>
          <p:nvPr>
            <p:ph type="body" sz="half" idx="2"/>
          </p:nvPr>
        </p:nvSpPr>
        <p:spPr/>
        <p:txBody>
          <a:bodyPr>
            <a:normAutofit fontScale="92500" lnSpcReduction="10000"/>
          </a:bodyPr>
          <a:lstStyle/>
          <a:p>
            <a:pPr marL="342900" indent="-342900">
              <a:lnSpc>
                <a:spcPct val="150000"/>
              </a:lnSpc>
              <a:buFont typeface="Wingdings" panose="05000000000000000000" pitchFamily="2" charset="2"/>
              <a:buChar char="Ø"/>
            </a:pPr>
            <a:r>
              <a:rPr lang="en-US" sz="2400" dirty="0"/>
              <a:t>Healthy eating prevents the development of chronic illnesses.</a:t>
            </a:r>
          </a:p>
          <a:p>
            <a:pPr marL="342900" indent="-342900">
              <a:lnSpc>
                <a:spcPct val="150000"/>
              </a:lnSpc>
              <a:buFont typeface="Wingdings" panose="05000000000000000000" pitchFamily="2" charset="2"/>
              <a:buChar char="Ø"/>
            </a:pPr>
            <a:r>
              <a:rPr lang="en-US" sz="2400" dirty="0"/>
              <a:t>It helps with weight control (</a:t>
            </a:r>
            <a:r>
              <a:rPr lang="en-US" sz="2400" dirty="0" err="1"/>
              <a:t>Whyane</a:t>
            </a:r>
            <a:r>
              <a:rPr lang="en-US" sz="2400" dirty="0"/>
              <a:t>, 2015).</a:t>
            </a:r>
          </a:p>
          <a:p>
            <a:endParaRPr lang="en-US" dirty="0"/>
          </a:p>
        </p:txBody>
      </p:sp>
    </p:spTree>
    <p:extLst>
      <p:ext uri="{BB962C8B-B14F-4D97-AF65-F5344CB8AC3E}">
        <p14:creationId xmlns:p14="http://schemas.microsoft.com/office/powerpoint/2010/main" val="520380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730EB-D383-4EAA-BEA7-E0B0DC032128}"/>
              </a:ext>
            </a:extLst>
          </p:cNvPr>
          <p:cNvSpPr>
            <a:spLocks noGrp="1"/>
          </p:cNvSpPr>
          <p:nvPr>
            <p:ph type="title"/>
          </p:nvPr>
        </p:nvSpPr>
        <p:spPr/>
        <p:txBody>
          <a:bodyPr/>
          <a:lstStyle/>
          <a:p>
            <a:r>
              <a:rPr lang="en-US" dirty="0"/>
              <a:t>Effects of Healthy Eating Habits</a:t>
            </a:r>
          </a:p>
        </p:txBody>
      </p:sp>
      <p:sp>
        <p:nvSpPr>
          <p:cNvPr id="3" name="Content Placeholder 2">
            <a:extLst>
              <a:ext uri="{FF2B5EF4-FFF2-40B4-BE49-F238E27FC236}">
                <a16:creationId xmlns:a16="http://schemas.microsoft.com/office/drawing/2014/main" id="{0A28246B-2CC7-4343-A94E-772AEB41763E}"/>
              </a:ext>
            </a:extLst>
          </p:cNvPr>
          <p:cNvSpPr>
            <a:spLocks noGrp="1"/>
          </p:cNvSpPr>
          <p:nvPr>
            <p:ph idx="1"/>
          </p:nvPr>
        </p:nvSpPr>
        <p:spPr/>
        <p:txBody>
          <a:bodyPr/>
          <a:lstStyle/>
          <a:p>
            <a:r>
              <a:rPr lang="en-US" dirty="0"/>
              <a:t>Good nutrition enhances overall heath (</a:t>
            </a:r>
            <a:r>
              <a:rPr lang="en-US" dirty="0" err="1"/>
              <a:t>Branca</a:t>
            </a:r>
            <a:r>
              <a:rPr lang="en-US" dirty="0"/>
              <a:t> &amp; Ellis, 2017).</a:t>
            </a:r>
          </a:p>
          <a:p>
            <a:endParaRPr lang="en-US" dirty="0"/>
          </a:p>
          <a:p>
            <a:endParaRPr lang="en-US" dirty="0"/>
          </a:p>
          <a:p>
            <a:endParaRPr lang="en-US" dirty="0"/>
          </a:p>
        </p:txBody>
      </p:sp>
      <p:sp>
        <p:nvSpPr>
          <p:cNvPr id="7" name="AutoShape 4" descr="Image result for overall health">
            <a:extLst>
              <a:ext uri="{FF2B5EF4-FFF2-40B4-BE49-F238E27FC236}">
                <a16:creationId xmlns:a16="http://schemas.microsoft.com/office/drawing/2014/main" id="{16DE31C8-BAB3-4F75-AB95-A614E45FC3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Image result for overall health">
            <a:extLst>
              <a:ext uri="{FF2B5EF4-FFF2-40B4-BE49-F238E27FC236}">
                <a16:creationId xmlns:a16="http://schemas.microsoft.com/office/drawing/2014/main" id="{6334E964-EFF9-4F7E-8F35-7CB5B71DCC2A}"/>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a:extLst>
              <a:ext uri="{FF2B5EF4-FFF2-40B4-BE49-F238E27FC236}">
                <a16:creationId xmlns:a16="http://schemas.microsoft.com/office/drawing/2014/main" id="{F3D4179F-FC4E-4B6B-8082-002298ED8844}"/>
              </a:ext>
            </a:extLst>
          </p:cNvPr>
          <p:cNvPicPr>
            <a:picLocks noChangeAspect="1"/>
          </p:cNvPicPr>
          <p:nvPr/>
        </p:nvPicPr>
        <p:blipFill>
          <a:blip r:embed="rId3"/>
          <a:stretch>
            <a:fillRect/>
          </a:stretch>
        </p:blipFill>
        <p:spPr>
          <a:xfrm>
            <a:off x="2024744" y="2795587"/>
            <a:ext cx="5876244" cy="3475964"/>
          </a:xfrm>
          <a:prstGeom prst="rect">
            <a:avLst/>
          </a:prstGeom>
        </p:spPr>
      </p:pic>
    </p:spTree>
    <p:extLst>
      <p:ext uri="{BB962C8B-B14F-4D97-AF65-F5344CB8AC3E}">
        <p14:creationId xmlns:p14="http://schemas.microsoft.com/office/powerpoint/2010/main" val="431230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F8966-00FB-4C8D-BFC1-38780A1BC00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76FB2887-B94A-456E-A014-A808DEE3A3FF}"/>
              </a:ext>
            </a:extLst>
          </p:cNvPr>
          <p:cNvSpPr>
            <a:spLocks noGrp="1"/>
          </p:cNvSpPr>
          <p:nvPr>
            <p:ph idx="1"/>
          </p:nvPr>
        </p:nvSpPr>
        <p:spPr/>
        <p:txBody>
          <a:bodyPr>
            <a:normAutofit/>
          </a:bodyPr>
          <a:lstStyle/>
          <a:p>
            <a:pPr>
              <a:lnSpc>
                <a:spcPct val="160000"/>
              </a:lnSpc>
            </a:pPr>
            <a:r>
              <a:rPr lang="en-US" sz="2400" dirty="0"/>
              <a:t>The United States has a high rate of obesity</a:t>
            </a:r>
          </a:p>
          <a:p>
            <a:pPr>
              <a:lnSpc>
                <a:spcPct val="160000"/>
              </a:lnSpc>
            </a:pPr>
            <a:r>
              <a:rPr lang="en-US" sz="2400" dirty="0"/>
              <a:t>Poor food choices leads to development of chronic illnesses.</a:t>
            </a:r>
          </a:p>
          <a:p>
            <a:pPr>
              <a:lnSpc>
                <a:spcPct val="160000"/>
              </a:lnSpc>
            </a:pPr>
            <a:r>
              <a:rPr lang="en-US" sz="2400" dirty="0"/>
              <a:t>Good nutrition leads to good health as the body has enough nutrients to support growth and development</a:t>
            </a:r>
          </a:p>
        </p:txBody>
      </p:sp>
    </p:spTree>
    <p:extLst>
      <p:ext uri="{BB962C8B-B14F-4D97-AF65-F5344CB8AC3E}">
        <p14:creationId xmlns:p14="http://schemas.microsoft.com/office/powerpoint/2010/main" val="1732618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5C0A4-997A-46A1-A53E-11E4F06CE676}"/>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4F762AA4-BE8F-42AB-931A-024248EAB32D}"/>
              </a:ext>
            </a:extLst>
          </p:cNvPr>
          <p:cNvSpPr>
            <a:spLocks noGrp="1"/>
          </p:cNvSpPr>
          <p:nvPr>
            <p:ph idx="1"/>
          </p:nvPr>
        </p:nvSpPr>
        <p:spPr/>
        <p:txBody>
          <a:bodyPr/>
          <a:lstStyle/>
          <a:p>
            <a:r>
              <a:rPr lang="en-US" dirty="0"/>
              <a:t>Mann, J., &amp; </a:t>
            </a:r>
            <a:r>
              <a:rPr lang="en-US" dirty="0" err="1"/>
              <a:t>Truswell</a:t>
            </a:r>
            <a:r>
              <a:rPr lang="en-US" dirty="0"/>
              <a:t>, S. (Eds.). (2017). </a:t>
            </a:r>
            <a:r>
              <a:rPr lang="en-US" i="1" dirty="0"/>
              <a:t>Essentials of human nutrition</a:t>
            </a:r>
            <a:r>
              <a:rPr lang="en-US" dirty="0"/>
              <a:t>. Oxford University Press.</a:t>
            </a:r>
          </a:p>
          <a:p>
            <a:r>
              <a:rPr lang="en-US" dirty="0" err="1"/>
              <a:t>Whayne</a:t>
            </a:r>
            <a:r>
              <a:rPr lang="en-US" dirty="0"/>
              <a:t>, T. F. (2015). Epigenetics in the development, modification, and prevention of cardiovascular disease. </a:t>
            </a:r>
            <a:r>
              <a:rPr lang="en-US" i="1" dirty="0"/>
              <a:t>Molecular biology reports</a:t>
            </a:r>
            <a:r>
              <a:rPr lang="en-US" dirty="0"/>
              <a:t>, </a:t>
            </a:r>
            <a:r>
              <a:rPr lang="en-US" i="1" dirty="0"/>
              <a:t>42</a:t>
            </a:r>
            <a:r>
              <a:rPr lang="en-US" dirty="0"/>
              <a:t>(4), 765-776.</a:t>
            </a:r>
          </a:p>
          <a:p>
            <a:r>
              <a:rPr lang="en-US" dirty="0" err="1"/>
              <a:t>Branca</a:t>
            </a:r>
            <a:r>
              <a:rPr lang="en-US" dirty="0"/>
              <a:t>, F., &amp; Ellis, C. H. (2017). Global and National Public Health Nutrition Approaches. </a:t>
            </a:r>
            <a:r>
              <a:rPr lang="en-US" i="1" dirty="0"/>
              <a:t>Public Health Nutrition</a:t>
            </a:r>
            <a:r>
              <a:rPr lang="en-US" dirty="0"/>
              <a:t>, 359.</a:t>
            </a:r>
          </a:p>
          <a:p>
            <a:endParaRPr lang="en-US" dirty="0"/>
          </a:p>
        </p:txBody>
      </p:sp>
    </p:spTree>
    <p:extLst>
      <p:ext uri="{BB962C8B-B14F-4D97-AF65-F5344CB8AC3E}">
        <p14:creationId xmlns:p14="http://schemas.microsoft.com/office/powerpoint/2010/main" val="42217168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159</TotalTime>
  <Words>324</Words>
  <Application>Microsoft Office PowerPoint</Application>
  <PresentationFormat>Widescreen</PresentationFormat>
  <Paragraphs>39</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Trebuchet MS</vt:lpstr>
      <vt:lpstr>Wingdings</vt:lpstr>
      <vt:lpstr>Wingdings 3</vt:lpstr>
      <vt:lpstr>Facet</vt:lpstr>
      <vt:lpstr>Informative Speech on Effects of Healthy Eating</vt:lpstr>
      <vt:lpstr>General Purpose: To Inform </vt:lpstr>
      <vt:lpstr>Introduction</vt:lpstr>
      <vt:lpstr>Effects of Healthy Eating Habits</vt:lpstr>
      <vt:lpstr>Effects of Healthy Eating Habits</vt:lpstr>
      <vt:lpstr>Effects of Healthy Eating Habits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Informative Speech on Effects of Healthy Eating</dc:title>
  <dc:creator>joan masinde</dc:creator>
  <cp:lastModifiedBy>joan masinde</cp:lastModifiedBy>
  <cp:revision>20</cp:revision>
  <dcterms:created xsi:type="dcterms:W3CDTF">2018-07-11T13:45:14Z</dcterms:created>
  <dcterms:modified xsi:type="dcterms:W3CDTF">2018-07-11T16:24:37Z</dcterms:modified>
</cp:coreProperties>
</file>